
<file path=[Content_Types].xml><?xml version="1.0" encoding="utf-8"?>
<Types xmlns="http://schemas.openxmlformats.org/package/2006/content-types">
  <Default Extension="rels" ContentType="application/vnd.openxmlformats-package.relationships+xml"/>
  <Override PartName="/ppt/slideLayouts/slideLayout1.xml" ContentType="application/vnd.openxmlformats-officedocument.presentationml.slideLayout+xml"/>
  <Default Extension="png" ContentType="image/png"/>
  <Override PartName="/ppt/slides/slide11.xml" ContentType="application/vnd.openxmlformats-officedocument.presentationml.slide+xml"/>
  <Default Extension="xml" ContentType="application/xml"/>
  <Override PartName="/ppt/slides/slide9.xml" ContentType="application/vnd.openxmlformats-officedocument.presentationml.slide+xml"/>
  <Default Extension="jpeg" ContentType="image/jpeg"/>
  <Default Extension="mp4" ContentType="video/mp4"/>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slideLayouts/slideLayout6.xml" ContentType="application/vnd.openxmlformats-officedocument.presentationml.slideLayout+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ppt/slides/slide1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Default Extension="svg" ContentType="image/svg+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slides/slide10.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s/slide6.xml" ContentType="application/vnd.openxmlformats-officedocument.presentationml.slide+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slides/slide15.xml" ContentType="application/vnd.openxmlformats-officedocument.presentationml.slide+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sldIdLst>
    <p:sldId id="256" r:id="rId2"/>
    <p:sldId id="340" r:id="rId3"/>
    <p:sldId id="359" r:id="rId4"/>
    <p:sldId id="360" r:id="rId5"/>
    <p:sldId id="347" r:id="rId6"/>
    <p:sldId id="369" r:id="rId7"/>
    <p:sldId id="381" r:id="rId8"/>
    <p:sldId id="376" r:id="rId9"/>
    <p:sldId id="382" r:id="rId10"/>
    <p:sldId id="383" r:id="rId11"/>
    <p:sldId id="353" r:id="rId12"/>
    <p:sldId id="384" r:id="rId13"/>
    <p:sldId id="385" r:id="rId14"/>
    <p:sldId id="367" r:id="rId15"/>
    <p:sldId id="38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p="http://schemas.openxmlformats.org/presentationml/2006/main" xmlns:r="http://schemas.openxmlformats.org/officeDocument/2006/relationships" xmlns:a="http://schemas.openxmlformats.org/drawingml/2006/main" xmlns=""/>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32767"/>
    </p:ext>
    <p:ext uri="{FD5EFAAD-0ECE-453E-9831-46B23BE46B34}">
      <p15:chartTrackingRefBased xmlns:p15="http://schemas.microsoft.com/office/powerpoint/2012/main" xmlns:p="http://schemas.openxmlformats.org/presentationml/2006/main" xmlns:r="http://schemas.openxmlformats.org/officeDocument/2006/relationships" xmlns:a="http://schemas.openxmlformats.org/drawingml/2006/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horzBarState="maximized">
    <p:restoredLeft sz="16030" autoAdjust="0"/>
    <p:restoredTop sz="94660"/>
  </p:normalViewPr>
  <p:slideViewPr>
    <p:cSldViewPr snapToGrid="0">
      <p:cViewPr varScale="1">
        <p:scale>
          <a:sx n="141" d="100"/>
          <a:sy n="141" d="100"/>
        </p:scale>
        <p:origin x="-128" y="-63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14FB9DB-E39D-486E-A18D-E451250C48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71A1664-26A5-4B8D-AB3F-AEC01F78B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F899A46-4E81-4C54-A4D0-E584554CBEB6}"/>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D1E9B7D-32F5-439D-93CD-B0171E12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112A136-CB5D-47F8-8C5C-509793EF98C5}"/>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6195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183ED4D-EF83-4626-B7D3-FA68147F07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9B41075-C82F-4A61-8F92-6663AEE3F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15AA6E4-065C-4578-9EED-40902D49F287}"/>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A100D43-A593-4C4D-91DA-DC58AA6D6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C37B450-F856-49CE-927D-E5F7FDA7F5E1}"/>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422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C16495D-CB43-4463-92CD-77A9F6A6BD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E31F691-50FC-433C-86C8-7762E9DAE3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F492EC5-D5C1-47F1-8026-14A9A0776F0D}"/>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19F85A9-2783-42FA-BF34-39B435F618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566B641-95F0-46A6-A0C7-2262D3554949}"/>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0812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93A8EED-0C7F-4CA8-8EDA-20F96FD4D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F4E2DF9-872D-4212-885C-31227641DD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A88A097-8B49-4F7A-8273-2D28F1AF0B6C}"/>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F65F8CB-4B47-4056-9E61-CB386C0B2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F7A3DDC-0566-459F-83B5-0D41B87B0CE0}"/>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7859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76F2468-134D-4DC3-B92E-22DAF59A4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2EE97DC-A450-46D7-9AE8-E1E63D43AD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EE607E7-12C5-456F-9092-FE3518B64947}"/>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93D16E7-735E-43D9-8CCE-B33FC435B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9C43A76-C35F-450A-951A-4C1CE2358A6D}"/>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114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D609F51-2243-4F7E-9D3C-C23A30EDE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C11E511-8CEE-4342-B8CC-E9DF29A0D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C7212EE-865B-4B1D-A184-B53A78072C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2A6D7CE-BF9D-4EA2-87B6-E9D9120C6E4D}"/>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6" name="Foot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24D44A9-BD62-4D62-869E-B311A2D8C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F1023EF-B77D-4A66-88F8-EEDBE164DEB6}"/>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949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AFCBED7-A2C2-41AF-84C4-D135ADFC6B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4D860C9-7227-4A80-8921-EB7C0B7E2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33EA65F-EBA6-487A-B4FE-B5E06A04CF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599D43D-7D44-466E-86C3-9A1AF1E6E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3DB8915-1D10-474F-856E-F5B22F692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48F173D-4E0E-4801-9387-6254EF6789A3}"/>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8" name="Footer Placeholder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1A1E1B0-5AD3-443A-9EE8-9025CF5A75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642FE55-097A-47A9-915E-F3B4C8C7DD2C}"/>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76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62E6138A-8FAF-4C55-88C2-F94F3763AE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30C7272-D505-41E3-84C1-9D5C50BD4184}"/>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4" name="Footer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6E39D33-3D90-4543-9EB3-FCA3FBA114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14FA9CE-E44A-45A7-8887-FFD93067A273}"/>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2088403"/>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BB7BC15E-BE62-4EF8-ADD6-8CE49D1BBEC9}"/>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3" name="Footer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6B0266C-9368-4642-A6AC-F079EC5A2D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A481AD9-BAEC-471C-9CC4-EAC21B8D3D51}"/>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7311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1654056-2AA4-4458-9BE6-BC3246233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F1D7375-F1DE-4D5B-B314-029FB1C79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48DB5F9-4CBC-4110-9F79-E6B8B980E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99EF5E6-621D-4BB5-A037-6181397BDAA9}"/>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6" name="Foot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F287196-78D0-4F59-89B6-720496C7F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54E9E9C-19F7-4C8D-B24E-15DBB47499FB}"/>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8170669"/>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5D67817-4410-4E2F-BC61-C9F969635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F280A0F-B49F-4EC9-97E3-735D8B5DD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11D239E-E48F-4089-BAD9-5A5EECA3E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9843EA1-AEF1-4C3F-989D-F7253E6A5FA7}"/>
              </a:ext>
            </a:extLst>
          </p:cNvPr>
          <p:cNvSpPr>
            <a:spLocks noGrp="1"/>
          </p:cNvSpPr>
          <p:nvPr>
            <p:ph type="dt" sz="half" idx="10"/>
          </p:nvPr>
        </p:nvSpPr>
        <p:spPr/>
        <p:txBody>
          <a:bodyPr/>
          <a:lstStyle/>
          <a:p>
            <a:fld id="{B2CBFC98-6F1A-4529-A97D-05B9AC88CFD1}" type="datetimeFigureOut">
              <a:rPr lang="en-US" smtClean="0"/>
              <a:pPr/>
              <a:t>6/19/21</a:t>
            </a:fld>
            <a:endParaRPr lang="en-US"/>
          </a:p>
        </p:txBody>
      </p:sp>
      <p:sp>
        <p:nvSpPr>
          <p:cNvPr id="6" name="Foot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9EA33D8-D7C0-4A05-82A9-9EAC57BEE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49BA296-A3F8-4E13-BF8E-7DC91241D66A}"/>
              </a:ext>
            </a:extLst>
          </p:cNvPr>
          <p:cNvSpPr>
            <a:spLocks noGrp="1"/>
          </p:cNvSpPr>
          <p:nvPr>
            <p:ph type="sldNum" sz="quarter" idx="12"/>
          </p:nvPr>
        </p:nvSpPr>
        <p:spPr/>
        <p:txBody>
          <a:body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51221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4B62B6E-714E-4610-A6D9-6AB6E3C08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C20D3A6-2184-40AB-9F82-484C73A34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F1447A1-AA8D-4E43-8901-4E173A150A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BFC98-6F1A-4529-A97D-05B9AC88CFD1}" type="datetimeFigureOut">
              <a:rPr lang="en-US" smtClean="0"/>
              <a:pPr/>
              <a:t>6/19/21</a:t>
            </a:fld>
            <a:endParaRPr lang="en-US"/>
          </a:p>
        </p:txBody>
      </p:sp>
      <p:sp>
        <p:nvSpPr>
          <p:cNvPr id="5" name="Footer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3FBF108-D34B-4FAA-BF17-FB67F365C0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5761918-9306-4B48-AD7B-4482934E54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7DDD4-C3D9-4A02-9F5C-893DE63F3F5A}"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2753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image" Target="../media/image1.png"/><Relationship Id="rId1" Type="http://schemas.openxmlformats.org/officeDocument/2006/relationships/video" Target="../media/media1.mp4"/><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1DD1A8A-57D5-4A81-AD04-532B043C5611}"/>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A94A7F9-442A-4C5B-8366-C8C72F48644B}"/>
              </a:ext>
            </a:extLst>
          </p:cNvPr>
          <p:cNvPicPr/>
          <p:nvPr>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3"/>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07891EC-4501-44ED-A8C8-B11B6DB767AB}"/>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E452DED-647C-4F9C-AD01-9685C7FA56A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Technical Indicator </a:t>
            </a:r>
            <a:r>
              <a:rPr lang="en-US" sz="5200" b="1" dirty="0" err="1">
                <a:solidFill>
                  <a:srgbClr val="FFFFFF"/>
                </a:solidFill>
              </a:rPr>
              <a:t>Backtest</a:t>
            </a:r>
            <a:r>
              <a:rPr lang="en-US" sz="5200" b="1" dirty="0">
                <a:solidFill>
                  <a:srgbClr val="FFFFFF"/>
                </a:solidFill>
              </a:rPr>
              <a:t> Study</a:t>
            </a:r>
          </a:p>
        </p:txBody>
      </p:sp>
      <p:sp>
        <p:nvSpPr>
          <p:cNvPr id="3" name="Subtitl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B5F1C3B-6DC2-4529-9B77-4AE3FE349E7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June 18, 2021</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076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B566528-1B12-4246-9431-5C2D7D081168}"/>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Buy Stop Scenario (15 min – TS 6/19/2006 – 6/17/2021)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grpSp>
        <p:nvGrpSpPr>
          <p:cNvPr id="22" name="Group 2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995D10D-E9C9-47DB-AE7E-801FEF38F5C9}"/>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C1A72C6-3DE4-4EC3-9AD5-9E0D40D8CE8A}"/>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B0DA1F1-C391-4EDF-9FE0-23E86E137765}"/>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28A5161-06F1-46CF-8AD7-844680A59E1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3F51FEB-38FB-4F6C-9F7B-2F2AFAB6546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E547BA6-BAE0-43BB-A7CA-60F69CE252F0}"/>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B4BAB5C-75C5-4084-827A-35CD12AF97F9}"/>
              </a:ext>
            </a:extLst>
          </p:cNvPr>
          <p:cNvPicPr>
            <a:picLocks noChangeAspect="1"/>
          </p:cNvPicPr>
          <p:nvPr/>
        </p:nvPicPr>
        <p:blipFill>
          <a:blip r:embed="rId2"/>
          <a:stretch>
            <a:fillRect/>
          </a:stretch>
        </p:blipFill>
        <p:spPr>
          <a:xfrm>
            <a:off x="1256448" y="1828790"/>
            <a:ext cx="4584589" cy="2755631"/>
          </a:xfrm>
          <a:prstGeom prst="rect">
            <a:avLst/>
          </a:prstGeom>
        </p:spPr>
      </p:pic>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6F3168C-FF7E-401F-8DF9-B87BC0A21F80}"/>
              </a:ext>
            </a:extLst>
          </p:cNvPr>
          <p:cNvPicPr>
            <a:picLocks noChangeAspect="1"/>
          </p:cNvPicPr>
          <p:nvPr/>
        </p:nvPicPr>
        <p:blipFill>
          <a:blip r:embed="rId3"/>
          <a:stretch>
            <a:fillRect/>
          </a:stretch>
        </p:blipFill>
        <p:spPr>
          <a:xfrm>
            <a:off x="6237869" y="1815742"/>
            <a:ext cx="4584589" cy="275563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01690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CEEBA9F-24DF-4A38-965F-DA38BB72F943}"/>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dirty="0"/>
              <a:t>Support</a:t>
            </a:r>
            <a:r>
              <a:rPr lang="en-US" sz="6600" kern="1200" dirty="0">
                <a:solidFill>
                  <a:schemeClr val="tx1"/>
                </a:solidFill>
                <a:latin typeface="+mj-lt"/>
                <a:ea typeface="+mj-ea"/>
                <a:cs typeface="+mj-cs"/>
              </a:rPr>
              <a:t> Analysis</a:t>
            </a:r>
          </a:p>
        </p:txBody>
      </p:sp>
      <p:pic>
        <p:nvPicPr>
          <p:cNvPr id="6" name="Graphic 5" descr="Computer">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DA4323-1C67-4C1A-BD47-2705947FDF17}"/>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 uri="{96DAC541-7B7A-43D3-8B79-37D633B846F1}">
                <asvg:svgBlip xmlns:asvg="http://schemas.microsoft.com/office/drawing/2016/SVG/main" xmlns:p="http://schemas.openxmlformats.org/presentationml/2006/main" xmlns:r="http://schemas.openxmlformats.org/officeDocument/2006/relationships" xmlns:a="http://schemas.openxmlformats.org/drawingml/2006/main" xmlns="" r:embed="rId3"/>
              </a:ext>
            </a:extLst>
          </a:blip>
          <a:stretch>
            <a:fillRect/>
          </a:stretch>
        </p:blipFill>
        <p:spPr>
          <a:xfrm>
            <a:off x="320040" y="1226248"/>
            <a:ext cx="4087368" cy="408736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13940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Respect for Support (Daily – YF  6/1/2000 – 6/6/2021)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pic>
        <p:nvPicPr>
          <p:cNvPr id="13" name="Picture 1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1A60220-6C65-4798-883F-1CD44D56A9B8}"/>
              </a:ext>
            </a:extLst>
          </p:cNvPr>
          <p:cNvPicPr>
            <a:picLocks noChangeAspect="1"/>
          </p:cNvPicPr>
          <p:nvPr/>
        </p:nvPicPr>
        <p:blipFill>
          <a:blip r:embed="rId2"/>
          <a:stretch>
            <a:fillRect/>
          </a:stretch>
        </p:blipFill>
        <p:spPr>
          <a:xfrm>
            <a:off x="946957" y="1628140"/>
            <a:ext cx="4818771" cy="3192437"/>
          </a:xfrm>
          <a:prstGeom prst="rect">
            <a:avLst/>
          </a:prstGeom>
        </p:spPr>
      </p:pic>
      <p:pic>
        <p:nvPicPr>
          <p:cNvPr id="15" name="Picture 1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147965F-4321-448E-9ABB-C042C46D81E4}"/>
              </a:ext>
            </a:extLst>
          </p:cNvPr>
          <p:cNvPicPr>
            <a:picLocks noChangeAspect="1"/>
          </p:cNvPicPr>
          <p:nvPr/>
        </p:nvPicPr>
        <p:blipFill>
          <a:blip r:embed="rId3"/>
          <a:stretch>
            <a:fillRect/>
          </a:stretch>
        </p:blipFill>
        <p:spPr>
          <a:xfrm>
            <a:off x="6096000" y="1628140"/>
            <a:ext cx="5016759" cy="320774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74248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Respect for Support (15 min – TS 6/19/2006 – 6/17/2021)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2F23AEF-AA83-4908-B805-A47A1D3E4EE7}"/>
              </a:ext>
            </a:extLst>
          </p:cNvPr>
          <p:cNvPicPr>
            <a:picLocks noChangeAspect="1"/>
          </p:cNvPicPr>
          <p:nvPr/>
        </p:nvPicPr>
        <p:blipFill>
          <a:blip r:embed="rId2"/>
          <a:stretch>
            <a:fillRect/>
          </a:stretch>
        </p:blipFill>
        <p:spPr>
          <a:xfrm>
            <a:off x="880285" y="1693126"/>
            <a:ext cx="4907705" cy="3023878"/>
          </a:xfrm>
          <a:prstGeom prst="rect">
            <a:avLst/>
          </a:prstGeom>
        </p:spPr>
      </p:pic>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9D965C6E-A55C-48AB-AC7F-8FD4D7FD07B1}"/>
              </a:ext>
            </a:extLst>
          </p:cNvPr>
          <p:cNvPicPr>
            <a:picLocks noChangeAspect="1"/>
          </p:cNvPicPr>
          <p:nvPr/>
        </p:nvPicPr>
        <p:blipFill>
          <a:blip r:embed="rId3"/>
          <a:stretch>
            <a:fillRect/>
          </a:stretch>
        </p:blipFill>
        <p:spPr>
          <a:xfrm>
            <a:off x="5884431" y="1693126"/>
            <a:ext cx="5030876" cy="302387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1757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7D43A0A-F421-4A01-ADF9-960B48982C1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D63D063-C27F-4F68-84E8-61E1971F6B98}"/>
              </a:ext>
            </a:extLst>
          </p:cNvPr>
          <p:cNvSpPr>
            <a:spLocks noGrp="1"/>
          </p:cNvSpPr>
          <p:nvPr>
            <p:ph idx="1"/>
          </p:nvPr>
        </p:nvSpPr>
        <p:spPr/>
        <p:txBody>
          <a:bodyPr>
            <a:normAutofit fontScale="92500" lnSpcReduction="20000"/>
          </a:bodyPr>
          <a:lstStyle/>
          <a:p>
            <a:r>
              <a:rPr lang="en-US" dirty="0"/>
              <a:t>The better performing signals for providing both returns and support were:</a:t>
            </a:r>
          </a:p>
          <a:p>
            <a:pPr lvl="1"/>
            <a:r>
              <a:rPr lang="en-US" dirty="0"/>
              <a:t>DRSI</a:t>
            </a:r>
          </a:p>
          <a:p>
            <a:pPr lvl="1"/>
            <a:r>
              <a:rPr lang="en-US" dirty="0"/>
              <a:t>Key reversals</a:t>
            </a:r>
          </a:p>
          <a:p>
            <a:pPr lvl="1"/>
            <a:r>
              <a:rPr lang="en-US" dirty="0"/>
              <a:t>Sigma Spikes</a:t>
            </a:r>
          </a:p>
          <a:p>
            <a:pPr lvl="1"/>
            <a:r>
              <a:rPr lang="en-US" dirty="0"/>
              <a:t>MACD</a:t>
            </a:r>
          </a:p>
          <a:p>
            <a:pPr lvl="1"/>
            <a:r>
              <a:rPr lang="en-US" dirty="0"/>
              <a:t>Awesome</a:t>
            </a:r>
            <a:endParaRPr lang="en-US" dirty="0" smtClean="0"/>
          </a:p>
          <a:p>
            <a:r>
              <a:rPr lang="en-US" dirty="0" smtClean="0"/>
              <a:t>ATRC </a:t>
            </a:r>
            <a:r>
              <a:rPr lang="en-US" dirty="0" smtClean="0"/>
              <a:t>is a special case in that it spikes then seems to revert to the mean.  The signal is very short lived.</a:t>
            </a:r>
          </a:p>
          <a:p>
            <a:r>
              <a:rPr lang="en-US" dirty="0" smtClean="0"/>
              <a:t>These </a:t>
            </a:r>
            <a:r>
              <a:rPr lang="en-US" dirty="0"/>
              <a:t>signals provide a reasonable number of opportunities and may benefit from some type of filtering or inclusion in a machine learning environment.</a:t>
            </a:r>
          </a:p>
          <a:p>
            <a:r>
              <a:rPr lang="en-US" dirty="0"/>
              <a:t>Additional study of modified and/or filtered RSI indicators may also be appropriate.</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21539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7D43A0A-F421-4A01-ADF9-960B48982C17}"/>
              </a:ext>
            </a:extLst>
          </p:cNvPr>
          <p:cNvSpPr>
            <a:spLocks noGrp="1"/>
          </p:cNvSpPr>
          <p:nvPr>
            <p:ph type="title"/>
          </p:nvPr>
        </p:nvSpPr>
        <p:spPr/>
        <p:txBody>
          <a:bodyPr/>
          <a:lstStyle/>
          <a:p>
            <a:r>
              <a:rPr lang="en-US" dirty="0"/>
              <a:t>Next Steps/Notes</a:t>
            </a:r>
          </a:p>
        </p:txBody>
      </p:sp>
      <p:sp>
        <p:nvSpPr>
          <p:cNvPr id="3" name="Content Placeholder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D63D063-C27F-4F68-84E8-61E1971F6B98}"/>
              </a:ext>
            </a:extLst>
          </p:cNvPr>
          <p:cNvSpPr>
            <a:spLocks noGrp="1"/>
          </p:cNvSpPr>
          <p:nvPr>
            <p:ph idx="1"/>
          </p:nvPr>
        </p:nvSpPr>
        <p:spPr/>
        <p:txBody>
          <a:bodyPr>
            <a:normAutofit fontScale="92500" lnSpcReduction="20000"/>
          </a:bodyPr>
          <a:lstStyle/>
          <a:p>
            <a:r>
              <a:rPr lang="en-US" dirty="0"/>
              <a:t>Look at Short Side</a:t>
            </a:r>
          </a:p>
          <a:p>
            <a:pPr lvl="1"/>
            <a:r>
              <a:rPr lang="en-US" dirty="0"/>
              <a:t>Classic short signals</a:t>
            </a:r>
          </a:p>
          <a:p>
            <a:pPr lvl="1"/>
            <a:r>
              <a:rPr lang="en-US" dirty="0"/>
              <a:t>Can a maximum close after a given long signal be used to fix an upper bound for a call sale to form an Iron Condor</a:t>
            </a:r>
          </a:p>
          <a:p>
            <a:r>
              <a:rPr lang="en-US" dirty="0"/>
              <a:t>Can a variable day chart or non-standard chart we used to gain more accuracy?  For example, a 1.5, 2, or 2.5 day chart.</a:t>
            </a:r>
          </a:p>
          <a:p>
            <a:r>
              <a:rPr lang="en-US" dirty="0"/>
              <a:t>Can I easily feed daily trading signals to intraday data?</a:t>
            </a:r>
          </a:p>
          <a:p>
            <a:r>
              <a:rPr lang="en-US" dirty="0"/>
              <a:t>Set up a method for testing Machine Learning algos and determine the best mix of signals.</a:t>
            </a:r>
          </a:p>
          <a:p>
            <a:r>
              <a:rPr lang="en-US" dirty="0"/>
              <a:t>Can </a:t>
            </a:r>
            <a:r>
              <a:rPr lang="en-US" dirty="0" smtClean="0"/>
              <a:t>KATR </a:t>
            </a:r>
            <a:r>
              <a:rPr lang="en-US" dirty="0"/>
              <a:t>or similar bands be used to select options for Iron Condors.</a:t>
            </a:r>
          </a:p>
          <a:p>
            <a:r>
              <a:rPr lang="en-US" dirty="0"/>
              <a:t>Somewhere in here I want to start folding these results back into options chain testing.</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0967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p:txBody>
          <a:bodyPr/>
          <a:lstStyle/>
          <a:p>
            <a:r>
              <a:rPr lang="en-US" b="1" dirty="0"/>
              <a:t>Goals</a:t>
            </a:r>
          </a:p>
        </p:txBody>
      </p:sp>
      <p:sp>
        <p:nvSpPr>
          <p:cNvPr id="5" name="Content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72A4BCE-491A-4A6A-9799-FE9A76A8BA07}"/>
              </a:ext>
            </a:extLst>
          </p:cNvPr>
          <p:cNvSpPr>
            <a:spLocks noGrp="1"/>
          </p:cNvSpPr>
          <p:nvPr>
            <p:ph idx="1"/>
          </p:nvPr>
        </p:nvSpPr>
        <p:spPr/>
        <p:txBody>
          <a:bodyPr>
            <a:normAutofit fontScale="77500" lnSpcReduction="20000"/>
          </a:bodyPr>
          <a:lstStyle/>
          <a:p>
            <a:r>
              <a:rPr lang="en-US" dirty="0"/>
              <a:t>Trading Signals will be evaluated in two areas:</a:t>
            </a:r>
          </a:p>
          <a:p>
            <a:pPr lvl="1"/>
            <a:r>
              <a:rPr lang="en-US" dirty="0"/>
              <a:t>Returns – Calculate the returns following ALL of the trading signals.  This will necessarily differ from a trading simulation in that in a trading environment signals generated while a trade is in progress may be ignored.</a:t>
            </a:r>
          </a:p>
          <a:p>
            <a:pPr lvl="1"/>
            <a:r>
              <a:rPr lang="en-US" dirty="0"/>
              <a:t>Support – How effect is the signal in setting a support level for the sale of a bull credit spread.</a:t>
            </a:r>
          </a:p>
          <a:p>
            <a:r>
              <a:rPr lang="en-US" dirty="0"/>
              <a:t>In each case two scenarios are evaluated:</a:t>
            </a:r>
          </a:p>
          <a:p>
            <a:pPr lvl="1"/>
            <a:r>
              <a:rPr lang="en-US" dirty="0"/>
              <a:t>CLOSING PRICE SCENARIO:  Returns and support generated coincident with the signal in which case the close of the signal bar will be used to fix the “entry” price for returns calculations and to activate the support level.</a:t>
            </a:r>
          </a:p>
          <a:p>
            <a:pPr lvl="1"/>
            <a:r>
              <a:rPr lang="en-US" dirty="0"/>
              <a:t>BUY STOP SCENARIO:  In this scenario the concept is that we wait until the high of the signal bar is taken out by the following bar.  Once this has occurred, we measure returns based upon the high price of the signal bar.  The support level in the buy stop scenario remains the low of the signal bar.  Optionally the code could be changed to evaluate using the low of the bar that triggered the “trade” or any other price.</a:t>
            </a:r>
          </a:p>
          <a:p>
            <a:r>
              <a:rPr lang="en-US" dirty="0"/>
              <a:t>Multiple technical signals will be evaluated and the results compared in order to settle on specific signals that can be used in further testing.</a:t>
            </a:r>
          </a:p>
          <a:p>
            <a:r>
              <a:rPr lang="en-US" dirty="0"/>
              <a:t>The primary goal of this study is to identify the trading signals with the highest potential.</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75494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p:txBody>
          <a:bodyPr/>
          <a:lstStyle/>
          <a:p>
            <a:r>
              <a:rPr lang="en-US" b="1" dirty="0"/>
              <a:t>Signals to be Considered</a:t>
            </a:r>
          </a:p>
        </p:txBody>
      </p:sp>
      <p:sp>
        <p:nvSpPr>
          <p:cNvPr id="5" name="Content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72A4BCE-491A-4A6A-9799-FE9A76A8BA07}"/>
              </a:ext>
            </a:extLst>
          </p:cNvPr>
          <p:cNvSpPr>
            <a:spLocks noGrp="1"/>
          </p:cNvSpPr>
          <p:nvPr>
            <p:ph idx="1"/>
          </p:nvPr>
        </p:nvSpPr>
        <p:spPr/>
        <p:txBody>
          <a:bodyPr>
            <a:normAutofit lnSpcReduction="10000"/>
          </a:bodyPr>
          <a:lstStyle/>
          <a:p>
            <a:r>
              <a:rPr lang="en-US" dirty="0"/>
              <a:t>Volatility Compression (ATR Compression)</a:t>
            </a:r>
          </a:p>
          <a:p>
            <a:r>
              <a:rPr lang="en-US" dirty="0"/>
              <a:t>Awesome Oscillator</a:t>
            </a:r>
          </a:p>
          <a:p>
            <a:r>
              <a:rPr lang="en-US" dirty="0"/>
              <a:t>CCI – Commodities Channel Indicator</a:t>
            </a:r>
          </a:p>
          <a:p>
            <a:r>
              <a:rPr lang="en-US" dirty="0"/>
              <a:t>DRSI – Double Stoch RSI</a:t>
            </a:r>
          </a:p>
          <a:p>
            <a:r>
              <a:rPr lang="en-US" dirty="0"/>
              <a:t>KCUM – Keltner Center Channel Crossover</a:t>
            </a:r>
          </a:p>
          <a:p>
            <a:r>
              <a:rPr lang="en-US" dirty="0"/>
              <a:t>Key Reversals</a:t>
            </a:r>
          </a:p>
          <a:p>
            <a:r>
              <a:rPr lang="en-US" dirty="0"/>
              <a:t>MACD</a:t>
            </a:r>
          </a:p>
          <a:p>
            <a:r>
              <a:rPr lang="en-US" dirty="0"/>
              <a:t>Sigma </a:t>
            </a:r>
            <a:r>
              <a:rPr lang="en-US" dirty="0" smtClean="0"/>
              <a:t>Spikes</a:t>
            </a:r>
          </a:p>
          <a:p>
            <a:r>
              <a:rPr lang="en-US" dirty="0" smtClean="0"/>
              <a:t>New signals can be easily added</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42524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p:txBody>
          <a:bodyPr/>
          <a:lstStyle/>
          <a:p>
            <a:r>
              <a:rPr lang="en-US" b="1" dirty="0"/>
              <a:t>Algorithms – Overview</a:t>
            </a:r>
          </a:p>
        </p:txBody>
      </p:sp>
      <p:sp>
        <p:nvSpPr>
          <p:cNvPr id="5" name="Content Placeholder 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72A4BCE-491A-4A6A-9799-FE9A76A8BA07}"/>
              </a:ext>
            </a:extLst>
          </p:cNvPr>
          <p:cNvSpPr>
            <a:spLocks noGrp="1"/>
          </p:cNvSpPr>
          <p:nvPr>
            <p:ph idx="1"/>
          </p:nvPr>
        </p:nvSpPr>
        <p:spPr/>
        <p:txBody>
          <a:bodyPr>
            <a:normAutofit fontScale="62500" lnSpcReduction="20000"/>
          </a:bodyPr>
          <a:lstStyle/>
          <a:p>
            <a:r>
              <a:rPr lang="en-US" dirty="0"/>
              <a:t>Data for a given symbol will be downloaded from Yahoo finance.</a:t>
            </a:r>
          </a:p>
          <a:p>
            <a:r>
              <a:rPr lang="en-US" dirty="0"/>
              <a:t>Development will be done with </a:t>
            </a:r>
            <a:r>
              <a:rPr lang="en-US" dirty="0" err="1"/>
              <a:t>Jupyter</a:t>
            </a:r>
            <a:r>
              <a:rPr lang="en-US" dirty="0"/>
              <a:t> Notebook.  A parallel development will be undertaken in </a:t>
            </a:r>
            <a:r>
              <a:rPr lang="en-US" dirty="0" err="1"/>
              <a:t>Anacoda</a:t>
            </a:r>
            <a:r>
              <a:rPr lang="en-US" dirty="0"/>
              <a:t>/Python in order to manage larger files and access data not available from Yahoo. </a:t>
            </a:r>
          </a:p>
          <a:p>
            <a:r>
              <a:rPr lang="en-US" dirty="0"/>
              <a:t>Each trading signal will be implemented in its own notebook.</a:t>
            </a:r>
          </a:p>
          <a:p>
            <a:r>
              <a:rPr lang="en-US" dirty="0"/>
              <a:t>A cell in the notebook will be dedicated to downloading price data.  This cell can be modified to support other data source.</a:t>
            </a:r>
          </a:p>
          <a:p>
            <a:r>
              <a:rPr lang="en-US" dirty="0"/>
              <a:t>A cell in the notebook will be dedicated to calculating the indicator.  To add a new indicator </a:t>
            </a:r>
            <a:r>
              <a:rPr lang="en-US" u="sng" dirty="0"/>
              <a:t>only</a:t>
            </a:r>
            <a:r>
              <a:rPr lang="en-US" dirty="0"/>
              <a:t> this cell would need to be changed.</a:t>
            </a:r>
          </a:p>
          <a:p>
            <a:r>
              <a:rPr lang="en-US" dirty="0"/>
              <a:t>The remaining cells calculate returns over from 1 to 15 bars, plot the results and then do a comparison with random results.  A simple comparison of random trials was done.</a:t>
            </a:r>
          </a:p>
          <a:p>
            <a:r>
              <a:rPr lang="en-US" dirty="0"/>
              <a:t>An analysis of the Closing Price Scenario is then followed by an analysis of the Buy Stop Scenario.</a:t>
            </a:r>
          </a:p>
          <a:p>
            <a:r>
              <a:rPr lang="en-US" dirty="0"/>
              <a:t>For returns the appropriate returns statistics are reported.</a:t>
            </a:r>
          </a:p>
          <a:p>
            <a:r>
              <a:rPr lang="en-US" dirty="0"/>
              <a:t>For the support case the percentage of samples in which the support held is reported.</a:t>
            </a:r>
          </a:p>
          <a:p>
            <a:r>
              <a:rPr lang="en-US" dirty="0"/>
              <a:t>Initial testing will be done on 1 day and 15 minute SPY data. </a:t>
            </a:r>
            <a:r>
              <a:rPr lang="en-US" dirty="0" smtClean="0"/>
              <a:t> The algorithm is flexible and can handle any interval.  (</a:t>
            </a:r>
            <a:r>
              <a:rPr lang="en-US" dirty="0"/>
              <a:t>Yahoo is having issues with SPX…)</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30713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37940BB-FBC4-492E-BD92-3B7B914D0EAE}"/>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CEEBA9F-24DF-4A38-965F-DA38BB72F943}"/>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dirty="0">
                <a:solidFill>
                  <a:schemeClr val="tx1"/>
                </a:solidFill>
                <a:latin typeface="+mj-lt"/>
                <a:ea typeface="+mj-ea"/>
                <a:cs typeface="+mj-cs"/>
              </a:rPr>
              <a:t>Return Analysis</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SPY Daily Results</a:t>
            </a:r>
          </a:p>
        </p:txBody>
      </p:sp>
      <p:pic>
        <p:nvPicPr>
          <p:cNvPr id="6" name="Graphic 5" descr="Computer">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DA4323-1C67-4C1A-BD47-2705947FDF17}"/>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 uri="{96DAC541-7B7A-43D3-8B79-37D633B846F1}">
                <asvg:svgBlip xmlns:asvg="http://schemas.microsoft.com/office/drawing/2016/SVG/main" xmlns:p="http://schemas.openxmlformats.org/presentationml/2006/main" xmlns:r="http://schemas.openxmlformats.org/officeDocument/2006/relationships" xmlns:a="http://schemas.openxmlformats.org/drawingml/2006/main" xmlns="" r:embed="rId3"/>
              </a:ext>
            </a:extLst>
          </a:blip>
          <a:stretch>
            <a:fillRect/>
          </a:stretch>
        </p:blipFill>
        <p:spPr>
          <a:xfrm>
            <a:off x="320040" y="1226248"/>
            <a:ext cx="4087368" cy="4087368"/>
          </a:xfrm>
          <a:prstGeom prst="rect">
            <a:avLst/>
          </a:prstGeom>
        </p:spPr>
      </p:pic>
      <p:sp>
        <p:nvSpPr>
          <p:cNvPr id="11" name="sketch line">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3FCFB1DE-0B7E-48CC-BA90-B2AB0889F9D6}"/>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p="http://schemas.openxmlformats.org/presentationml/2006/main" xmlns:r="http://schemas.openxmlformats.org/officeDocument/2006/relationships" xmlns:a="http://schemas.openxmlformats.org/drawingml/2006/main"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43227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B566528-1B12-4246-9431-5C2D7D081168}"/>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Closing Price Scenario (Daily – YF  6/1/2000 – 6/6/2021)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grpSp>
        <p:nvGrpSpPr>
          <p:cNvPr id="22" name="Group 2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995D10D-E9C9-47DB-AE7E-801FEF38F5C9}"/>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C1A72C6-3DE4-4EC3-9AD5-9E0D40D8CE8A}"/>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B0DA1F1-C391-4EDF-9FE0-23E86E137765}"/>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28A5161-06F1-46CF-8AD7-844680A59E1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3F51FEB-38FB-4F6C-9F7B-2F2AFAB6546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E547BA6-BAE0-43BB-A7CA-60F69CE252F0}"/>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74C0C5A-B34D-4814-8067-9FFAC6BE2EC4}"/>
              </a:ext>
            </a:extLst>
          </p:cNvPr>
          <p:cNvPicPr>
            <a:picLocks noChangeAspect="1"/>
          </p:cNvPicPr>
          <p:nvPr/>
        </p:nvPicPr>
        <p:blipFill>
          <a:blip r:embed="rId2"/>
          <a:stretch>
            <a:fillRect/>
          </a:stretch>
        </p:blipFill>
        <p:spPr>
          <a:xfrm>
            <a:off x="670705" y="1719395"/>
            <a:ext cx="4869866" cy="2927101"/>
          </a:xfrm>
          <a:prstGeom prst="rect">
            <a:avLst/>
          </a:prstGeom>
        </p:spPr>
      </p:pic>
      <p:pic>
        <p:nvPicPr>
          <p:cNvPr id="13" name="Picture 1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480F636-1EBA-44A6-B973-39CC2C0923DE}"/>
              </a:ext>
            </a:extLst>
          </p:cNvPr>
          <p:cNvPicPr>
            <a:picLocks noChangeAspect="1"/>
          </p:cNvPicPr>
          <p:nvPr/>
        </p:nvPicPr>
        <p:blipFill>
          <a:blip r:embed="rId3"/>
          <a:stretch>
            <a:fillRect/>
          </a:stretch>
        </p:blipFill>
        <p:spPr>
          <a:xfrm>
            <a:off x="5974779" y="1719395"/>
            <a:ext cx="4869866" cy="292710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27526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B566528-1B12-4246-9431-5C2D7D081168}"/>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Buy Stop Scenario (Daily – YF  6/1/2000 – 6/6/2021)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grpSp>
        <p:nvGrpSpPr>
          <p:cNvPr id="22" name="Group 2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995D10D-E9C9-47DB-AE7E-801FEF38F5C9}"/>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C1A72C6-3DE4-4EC3-9AD5-9E0D40D8CE8A}"/>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B0DA1F1-C391-4EDF-9FE0-23E86E137765}"/>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28A5161-06F1-46CF-8AD7-844680A59E1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3F51FEB-38FB-4F6C-9F7B-2F2AFAB6546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E547BA6-BAE0-43BB-A7CA-60F69CE252F0}"/>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4DCB7337-A148-45B6-9728-43FEBC1D73AF}"/>
              </a:ext>
            </a:extLst>
          </p:cNvPr>
          <p:cNvPicPr>
            <a:picLocks noChangeAspect="1"/>
          </p:cNvPicPr>
          <p:nvPr/>
        </p:nvPicPr>
        <p:blipFill>
          <a:blip r:embed="rId2"/>
          <a:stretch>
            <a:fillRect/>
          </a:stretch>
        </p:blipFill>
        <p:spPr>
          <a:xfrm>
            <a:off x="1014060" y="1828790"/>
            <a:ext cx="4584589" cy="2755631"/>
          </a:xfrm>
          <a:prstGeom prst="rect">
            <a:avLst/>
          </a:prstGeom>
        </p:spPr>
      </p:pic>
      <p:pic>
        <p:nvPicPr>
          <p:cNvPr id="14" name="Picture 1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A49BD7F0-A359-46DE-A9C3-322C655E4EA9}"/>
              </a:ext>
            </a:extLst>
          </p:cNvPr>
          <p:cNvPicPr>
            <a:picLocks noChangeAspect="1"/>
          </p:cNvPicPr>
          <p:nvPr/>
        </p:nvPicPr>
        <p:blipFill>
          <a:blip r:embed="rId3"/>
          <a:stretch>
            <a:fillRect/>
          </a:stretch>
        </p:blipFill>
        <p:spPr>
          <a:xfrm>
            <a:off x="6116675" y="1845866"/>
            <a:ext cx="4584589" cy="275563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67001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CEEBA9F-24DF-4A38-965F-DA38BB72F943}"/>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dirty="0">
                <a:solidFill>
                  <a:schemeClr val="tx1"/>
                </a:solidFill>
                <a:latin typeface="+mj-lt"/>
                <a:ea typeface="+mj-ea"/>
                <a:cs typeface="+mj-cs"/>
              </a:rPr>
              <a:t>Return Analysis</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SPY 15 Min Results</a:t>
            </a:r>
          </a:p>
        </p:txBody>
      </p:sp>
      <p:pic>
        <p:nvPicPr>
          <p:cNvPr id="6" name="Graphic 5" descr="Computer">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DA4323-1C67-4C1A-BD47-2705947FDF17}"/>
              </a:ext>
            </a:extLst>
          </p:cNvPr>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 uri="{96DAC541-7B7A-43D3-8B79-37D633B846F1}">
                <asvg:svgBlip xmlns:asvg="http://schemas.microsoft.com/office/drawing/2016/SVG/main" xmlns:p="http://schemas.openxmlformats.org/presentationml/2006/main" xmlns:r="http://schemas.openxmlformats.org/officeDocument/2006/relationships" xmlns:a="http://schemas.openxmlformats.org/drawingml/2006/main" xmlns="" r:embed="rId3"/>
              </a:ext>
            </a:extLst>
          </a:blip>
          <a:stretch>
            <a:fillRect/>
          </a:stretch>
        </p:blipFill>
        <p:spPr>
          <a:xfrm>
            <a:off x="320040" y="1226248"/>
            <a:ext cx="4087368" cy="408736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98643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2B566528-1B12-4246-9431-5C2D7D081168}"/>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F2AD8B15-9462-4827-A758-D45687F029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200" b="1" dirty="0"/>
              <a:t>SPY – Closing Price Scenario (15 min – TS 6/19/2006 – 6/17/2021)</a:t>
            </a:r>
          </a:p>
        </p:txBody>
      </p:sp>
      <p:sp>
        <p:nvSpPr>
          <p:cNvPr id="8" name="TextBox 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7E6926F0-0256-4C52-B440-90FCA24AAFFD}"/>
              </a:ext>
            </a:extLst>
          </p:cNvPr>
          <p:cNvSpPr txBox="1"/>
          <p:nvPr/>
        </p:nvSpPr>
        <p:spPr>
          <a:xfrm>
            <a:off x="3069726" y="5410818"/>
            <a:ext cx="5810105" cy="5514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Underperformers were dropped from the graph.</a:t>
            </a:r>
          </a:p>
        </p:txBody>
      </p:sp>
      <p:grpSp>
        <p:nvGrpSpPr>
          <p:cNvPr id="22" name="Group 21">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995D10D-E9C9-47DB-AE7E-801FEF38F5C9}"/>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CC1A72C6-3DE4-4EC3-9AD5-9E0D40D8CE8A}"/>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0B0DA1F1-C391-4EDF-9FE0-23E86E137765}"/>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828A5161-06F1-46CF-8AD7-844680A59E1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GrpSpPr>
            <a:grpSpLocks noGrp="1" noUngrp="1" noRot="1" noChangeAspect="1" noMove="1" noResize="1"/>
          </p:cNvGrp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D3F51FEB-38FB-4F6C-9F7B-2F2AFAB65463}"/>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1E547BA6-BAE0-43BB-A7CA-60F69CE252F0}"/>
                </a:ext>
                <a:ext uri="{C183D7F6-B498-43B3-948B-1728B52AA6E4}">
                  <adec:decorative xmlns:adec="http://schemas.microsoft.com/office/drawing/2017/decorative" xmlns:p="http://schemas.openxmlformats.org/presentationml/2006/main" xmlns:r="http://schemas.openxmlformats.org/officeDocument/2006/relationships" xmlns:a="http://schemas.openxmlformats.org/drawingml/2006/main" xmlns="" val="1"/>
                </a:ext>
              </a:extLst>
            </p:cNvPr>
            <p:cNvSpPr/>
            <p:nvPr>
              <p:extLst>
                <p:ext uri="{386F3935-93C4-4BCD-93E2-E3B085C9AB24}">
                  <p16:designElem xmlns:p16="http://schemas.microsoft.com/office/powerpoint/2015/main" xmlns:p="http://schemas.openxmlformats.org/presentationml/2006/main" xmlns:r="http://schemas.openxmlformats.org/officeDocument/2006/relationships" xmlns:a="http://schemas.openxmlformats.org/drawingml/2006/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E9EA385E-C966-44DD-B8D5-DC8406BF84CE}"/>
              </a:ext>
            </a:extLst>
          </p:cNvPr>
          <p:cNvPicPr>
            <a:picLocks noChangeAspect="1"/>
          </p:cNvPicPr>
          <p:nvPr/>
        </p:nvPicPr>
        <p:blipFill>
          <a:blip r:embed="rId2"/>
          <a:stretch>
            <a:fillRect/>
          </a:stretch>
        </p:blipFill>
        <p:spPr>
          <a:xfrm>
            <a:off x="1025056" y="1845866"/>
            <a:ext cx="4584589" cy="2755631"/>
          </a:xfrm>
          <a:prstGeom prst="rect">
            <a:avLst/>
          </a:prstGeom>
        </p:spPr>
      </p:pic>
      <p:pic>
        <p:nvPicPr>
          <p:cNvPr id="15" name="Picture 14">
            <a:extLst>
              <a:ext uri="{FF2B5EF4-FFF2-40B4-BE49-F238E27FC236}">
                <a16:creationId xmlns:a16="http://schemas.microsoft.com/office/drawing/2014/main" xmlns:p="http://schemas.openxmlformats.org/presentationml/2006/main" xmlns:r="http://schemas.openxmlformats.org/officeDocument/2006/relationships" xmlns:a="http://schemas.openxmlformats.org/drawingml/2006/main" xmlns="" id="{532FD1AB-C4C5-4589-BC0D-597758574698}"/>
              </a:ext>
            </a:extLst>
          </p:cNvPr>
          <p:cNvPicPr>
            <a:picLocks noChangeAspect="1"/>
          </p:cNvPicPr>
          <p:nvPr/>
        </p:nvPicPr>
        <p:blipFill>
          <a:blip r:embed="rId3"/>
          <a:stretch>
            <a:fillRect/>
          </a:stretch>
        </p:blipFill>
        <p:spPr>
          <a:xfrm>
            <a:off x="6122173" y="1828790"/>
            <a:ext cx="4584589" cy="275563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05019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a="http://schemas.openxmlformats.org/drawingml/2006/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906</Words>
  <Application>Microsoft Macintosh PowerPoint</Application>
  <PresentationFormat>Custom</PresentationFormat>
  <Paragraphs>66</Paragraphs>
  <Slides>15</Slides>
  <Notes>0</Notes>
  <HiddenSlides>0</HiddenSlides>
  <MMClips>1</MMClips>
  <ScaleCrop>false</ScaleCrop>
  <HeadingPairs>
    <vt:vector size="4" baseType="variant">
      <vt:variant>
        <vt:lpstr>Design Template</vt:lpstr>
      </vt:variant>
      <vt:variant>
        <vt:i4>1</vt:i4>
      </vt:variant>
      <vt:variant>
        <vt:lpstr>Slide Titles</vt:lpstr>
      </vt:variant>
      <vt:variant>
        <vt:i4>15</vt:i4>
      </vt:variant>
    </vt:vector>
  </HeadingPairs>
  <TitlesOfParts>
    <vt:vector size="16" baseType="lpstr">
      <vt:lpstr>Office Theme</vt:lpstr>
      <vt:lpstr>Technical Indicator Backtest Study</vt:lpstr>
      <vt:lpstr>Goals</vt:lpstr>
      <vt:lpstr>Signals to be Considered</vt:lpstr>
      <vt:lpstr>Algorithms – Overview</vt:lpstr>
      <vt:lpstr>Return Analysis SPY Daily Results</vt:lpstr>
      <vt:lpstr>SPY – Closing Price Scenario (Daily – YF  6/1/2000 – 6/6/2021)</vt:lpstr>
      <vt:lpstr>SPY – Buy Stop Scenario (Daily – YF  6/1/2000 – 6/6/2021)</vt:lpstr>
      <vt:lpstr>Return Analysis SPY 15 Min Results</vt:lpstr>
      <vt:lpstr>SPY – Closing Price Scenario (15 min – TS 6/19/2006 – 6/17/2021)</vt:lpstr>
      <vt:lpstr>SPY – Buy Stop Scenario (15 min – TS 6/19/2006 – 6/17/2021)</vt:lpstr>
      <vt:lpstr>Support Analysis</vt:lpstr>
      <vt:lpstr>SPY – Respect for Support (Daily – YF  6/1/2000 – 6/6/2021)</vt:lpstr>
      <vt:lpstr>SPY – Respect for Support (15 min – TS 6/19/2006 – 6/17/2021)</vt:lpstr>
      <vt:lpstr>Conclusions</vt:lpstr>
      <vt:lpstr>Next Steps/Notes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Warner</dc:creator>
  <cp:lastModifiedBy>John Warner</cp:lastModifiedBy>
  <cp:revision>75</cp:revision>
  <dcterms:created xsi:type="dcterms:W3CDTF">2021-06-19T16:52:28Z</dcterms:created>
  <dcterms:modified xsi:type="dcterms:W3CDTF">2021-06-19T17:01:58Z</dcterms:modified>
</cp:coreProperties>
</file>